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Barlow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11" Type="http://schemas.openxmlformats.org/officeDocument/2006/relationships/slide" Target="slides/slide7.xml"/><Relationship Id="rId22" Type="http://schemas.openxmlformats.org/officeDocument/2006/relationships/font" Target="fonts/Barlow-boldItalic.fntdata"/><Relationship Id="rId10" Type="http://schemas.openxmlformats.org/officeDocument/2006/relationships/slide" Target="slides/slide6.xml"/><Relationship Id="rId21" Type="http://schemas.openxmlformats.org/officeDocument/2006/relationships/font" Target="fonts/Barlow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Barlow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1" Type="http://schemas.openxmlformats.org/officeDocument/2006/relationships/image" Target="../media/image43.png"/><Relationship Id="rId10" Type="http://schemas.openxmlformats.org/officeDocument/2006/relationships/image" Target="../media/image40.png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44709" y="2892862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Customer Shopping Behavior Analysis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44709" y="4643199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Uncovering insights from 3,900 purchases to drive strategic business decisions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32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/>
          <p:nvPr/>
        </p:nvSpPr>
        <p:spPr>
          <a:xfrm>
            <a:off x="543044" y="426720"/>
            <a:ext cx="5167908" cy="510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200"/>
              <a:buFont typeface="Barlow"/>
              <a:buNone/>
            </a:pPr>
            <a:r>
              <a:rPr b="1" i="0" lang="en-US" sz="3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Strategic Recommendations</a:t>
            </a:r>
            <a:endParaRPr b="0" i="0" sz="3200" u="none" cap="none" strike="noStrike"/>
          </a:p>
        </p:txBody>
      </p:sp>
      <p:sp>
        <p:nvSpPr>
          <p:cNvPr id="231" name="Google Shape;231;p22"/>
          <p:cNvSpPr/>
          <p:nvPr/>
        </p:nvSpPr>
        <p:spPr>
          <a:xfrm>
            <a:off x="543044" y="1169908"/>
            <a:ext cx="8057912" cy="1542574"/>
          </a:xfrm>
          <a:prstGeom prst="roundRect">
            <a:avLst>
              <a:gd fmla="val 15090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2" name="Google Shape;23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3" y="1332667"/>
            <a:ext cx="465534" cy="465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795" y="1460659"/>
            <a:ext cx="209431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2"/>
          <p:cNvSpPr/>
          <p:nvPr/>
        </p:nvSpPr>
        <p:spPr>
          <a:xfrm>
            <a:off x="705803" y="1953339"/>
            <a:ext cx="2041803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Barlow"/>
              <a:buNone/>
            </a:pPr>
            <a:r>
              <a:rPr b="1" i="0" lang="en-US" sz="1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Boost Subscriptions</a:t>
            </a:r>
            <a:endParaRPr b="0" i="0" sz="1600" u="none" cap="none" strike="noStrike"/>
          </a:p>
        </p:txBody>
      </p:sp>
      <p:sp>
        <p:nvSpPr>
          <p:cNvPr id="235" name="Google Shape;235;p22"/>
          <p:cNvSpPr/>
          <p:nvPr/>
        </p:nvSpPr>
        <p:spPr>
          <a:xfrm>
            <a:off x="705803" y="2301597"/>
            <a:ext cx="7732395" cy="24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Promote exclusive benefits to convert non-subscribers</a:t>
            </a:r>
            <a:endParaRPr b="0" i="0" sz="1200" u="none" cap="none" strike="noStrike"/>
          </a:p>
        </p:txBody>
      </p:sp>
      <p:sp>
        <p:nvSpPr>
          <p:cNvPr id="236" name="Google Shape;236;p22"/>
          <p:cNvSpPr/>
          <p:nvPr/>
        </p:nvSpPr>
        <p:spPr>
          <a:xfrm>
            <a:off x="543044" y="2867620"/>
            <a:ext cx="8057912" cy="1542574"/>
          </a:xfrm>
          <a:prstGeom prst="roundRect">
            <a:avLst>
              <a:gd fmla="val 15090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5803" y="3030379"/>
            <a:ext cx="465534" cy="465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795" y="3158371"/>
            <a:ext cx="209431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/>
          <p:nvPr/>
        </p:nvSpPr>
        <p:spPr>
          <a:xfrm>
            <a:off x="705803" y="3651052"/>
            <a:ext cx="2041803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Barlow"/>
              <a:buNone/>
            </a:pPr>
            <a:r>
              <a:rPr b="1" i="0" lang="en-US" sz="1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Loyalty Programs</a:t>
            </a:r>
            <a:endParaRPr b="0" i="0" sz="1600" u="none" cap="none" strike="noStrike"/>
          </a:p>
        </p:txBody>
      </p:sp>
      <p:sp>
        <p:nvSpPr>
          <p:cNvPr id="240" name="Google Shape;240;p22"/>
          <p:cNvSpPr/>
          <p:nvPr/>
        </p:nvSpPr>
        <p:spPr>
          <a:xfrm>
            <a:off x="705803" y="3999309"/>
            <a:ext cx="7732395" cy="24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Reward repeat buyers to strengthen retention</a:t>
            </a:r>
            <a:endParaRPr b="0" i="0" sz="1200" u="none" cap="none" strike="noStrike"/>
          </a:p>
        </p:txBody>
      </p:sp>
      <p:sp>
        <p:nvSpPr>
          <p:cNvPr id="241" name="Google Shape;241;p22"/>
          <p:cNvSpPr/>
          <p:nvPr/>
        </p:nvSpPr>
        <p:spPr>
          <a:xfrm>
            <a:off x="543044" y="4565333"/>
            <a:ext cx="8057912" cy="1542574"/>
          </a:xfrm>
          <a:prstGeom prst="roundRect">
            <a:avLst>
              <a:gd fmla="val 15090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5803" y="4728091"/>
            <a:ext cx="465534" cy="465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795" y="4856083"/>
            <a:ext cx="209431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/>
          <p:nvPr/>
        </p:nvSpPr>
        <p:spPr>
          <a:xfrm>
            <a:off x="705803" y="5348764"/>
            <a:ext cx="2041803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Barlow"/>
              <a:buNone/>
            </a:pPr>
            <a:r>
              <a:rPr b="1" i="0" lang="en-US" sz="1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Review Discounts</a:t>
            </a:r>
            <a:endParaRPr b="0" i="0" sz="1600" u="none" cap="none" strike="noStrike"/>
          </a:p>
        </p:txBody>
      </p:sp>
      <p:sp>
        <p:nvSpPr>
          <p:cNvPr id="245" name="Google Shape;245;p22"/>
          <p:cNvSpPr/>
          <p:nvPr/>
        </p:nvSpPr>
        <p:spPr>
          <a:xfrm>
            <a:off x="705803" y="5697022"/>
            <a:ext cx="7732395" cy="24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Balance sales boosts with margin control</a:t>
            </a:r>
            <a:endParaRPr b="0" i="0" sz="1200" u="none" cap="none" strike="noStrike"/>
          </a:p>
        </p:txBody>
      </p:sp>
      <p:sp>
        <p:nvSpPr>
          <p:cNvPr id="246" name="Google Shape;246;p22"/>
          <p:cNvSpPr/>
          <p:nvPr/>
        </p:nvSpPr>
        <p:spPr>
          <a:xfrm>
            <a:off x="543044" y="6263045"/>
            <a:ext cx="8057912" cy="1542574"/>
          </a:xfrm>
          <a:prstGeom prst="roundRect">
            <a:avLst>
              <a:gd fmla="val 15090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7" name="Google Shape;24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5803" y="6425803"/>
            <a:ext cx="465534" cy="4655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3795" y="6553795"/>
            <a:ext cx="209431" cy="20943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/>
          <p:nvPr/>
        </p:nvSpPr>
        <p:spPr>
          <a:xfrm>
            <a:off x="705803" y="7046476"/>
            <a:ext cx="2041803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600"/>
              <a:buFont typeface="Barlow"/>
              <a:buNone/>
            </a:pPr>
            <a:r>
              <a:rPr b="1" i="0" lang="en-US" sz="1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Targeted Marketing</a:t>
            </a:r>
            <a:endParaRPr b="0" i="0" sz="1600" u="none" cap="none" strike="noStrike"/>
          </a:p>
        </p:txBody>
      </p:sp>
      <p:sp>
        <p:nvSpPr>
          <p:cNvPr id="250" name="Google Shape;250;p22"/>
          <p:cNvSpPr/>
          <p:nvPr/>
        </p:nvSpPr>
        <p:spPr>
          <a:xfrm>
            <a:off x="705803" y="7394734"/>
            <a:ext cx="7732395" cy="248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Focus on high-revenue segments and express shippers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244709" y="932617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Dataset Overview</a:t>
            </a:r>
            <a:endParaRPr b="0" i="0" sz="44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44709" y="2078474"/>
            <a:ext cx="2361962" cy="714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3,900</a:t>
            </a:r>
            <a:endParaRPr b="0" i="0" sz="56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6244709" y="3064073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Total Purchases</a:t>
            </a:r>
            <a:endParaRPr b="0" i="0" sz="22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6244709" y="3550206"/>
            <a:ext cx="2361962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Transactions analyzed across all categories</a:t>
            </a:r>
            <a:endParaRPr b="0" i="0" sz="17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8877419" y="2078474"/>
            <a:ext cx="2361962" cy="714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18</a:t>
            </a:r>
            <a:endParaRPr b="0" i="0" sz="56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8877419" y="3064073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 Points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8877419" y="3550206"/>
            <a:ext cx="23619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Features tracked per customer</a:t>
            </a:r>
            <a:endParaRPr b="0" i="0" sz="17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11510129" y="2078474"/>
            <a:ext cx="2361962" cy="714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25</a:t>
            </a:r>
            <a:endParaRPr b="0" i="0" sz="56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11510129" y="3064073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Product Types</a:t>
            </a:r>
            <a:endParaRPr b="0" i="0" sz="22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11510129" y="3550206"/>
            <a:ext cx="23619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Items across 4 major categories</a:t>
            </a:r>
            <a:endParaRPr b="0" i="0" sz="17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8877419" y="5131832"/>
            <a:ext cx="2361962" cy="714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50</a:t>
            </a:r>
            <a:endParaRPr b="0" i="0" sz="56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8877419" y="6117431"/>
            <a:ext cx="236196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Locations</a:t>
            </a:r>
            <a:endParaRPr b="0" i="0" sz="22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8877419" y="6603563"/>
            <a:ext cx="236196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Geographic markets covered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758309" y="1758196"/>
            <a:ext cx="6450925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Data Preparation Journey</a:t>
            </a:r>
            <a:endParaRPr b="0" i="0" sz="44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58309" y="2904173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b="0" i="0" sz="1700" u="none" cap="none" strike="noStrike"/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3241715"/>
            <a:ext cx="6448544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758309" y="3410903"/>
            <a:ext cx="343471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 Loading &amp; Exploration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58309" y="3897035"/>
            <a:ext cx="6448544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Imported dataset, analyzed structure and summary statistics</a:t>
            </a:r>
            <a:endParaRPr b="0" i="0" sz="170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7423428" y="2904173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02</a:t>
            </a:r>
            <a:endParaRPr b="0" i="0" sz="1700" u="none" cap="none" strike="noStrike"/>
          </a:p>
        </p:txBody>
      </p:sp>
      <p:pic>
        <p:nvPicPr>
          <p:cNvPr descr="preencoded.png" id="89" name="Google Shape;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428" y="3263265"/>
            <a:ext cx="64486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7423428" y="34109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Missing Data Handling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7423428" y="3897035"/>
            <a:ext cx="644866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Imputed 37 missing review ratings using category medians</a:t>
            </a:r>
            <a:endParaRPr b="0" i="0" sz="170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58309" y="4969431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 b="0" i="0" sz="1700" u="none" cap="none" strike="noStrike"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5285303"/>
            <a:ext cx="6448544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758309" y="54761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Feature Engineering</a:t>
            </a:r>
            <a:endParaRPr b="0" i="0" sz="220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758309" y="5962293"/>
            <a:ext cx="644854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Created age groups and purchase frequency metrics</a:t>
            </a:r>
            <a:endParaRPr b="0" i="0" sz="170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423428" y="4969431"/>
            <a:ext cx="216575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Barlow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04</a:t>
            </a:r>
            <a:endParaRPr b="0" i="0" sz="1700" u="none" cap="none" strike="noStrike"/>
          </a:p>
        </p:txBody>
      </p:sp>
      <p:pic>
        <p:nvPicPr>
          <p:cNvPr descr="preencoded.png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428" y="5285303"/>
            <a:ext cx="6448663" cy="3048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7423428" y="547616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Database Integration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7423428" y="5962293"/>
            <a:ext cx="644866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Connected to PostgreSQL for advanced SQL analysis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758309" y="120836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Revenue by Gender</a:t>
            </a:r>
            <a:endParaRPr b="0" i="0" sz="4450" u="none" cap="none" strike="noStrike"/>
          </a:p>
        </p:txBody>
      </p:sp>
      <p:pic>
        <p:nvPicPr>
          <p:cNvPr descr="preencoded.png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489716"/>
            <a:ext cx="7656790" cy="404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3709154" y="6560820"/>
            <a:ext cx="216575" cy="216575"/>
          </a:xfrm>
          <a:prstGeom prst="roundRect">
            <a:avLst>
              <a:gd fmla="val 8444" name="adj"/>
            </a:avLst>
          </a:prstGeom>
          <a:solidFill>
            <a:srgbClr val="0C2C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986689" y="6560820"/>
            <a:ext cx="523756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 b="0" i="0" sz="170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4662845" y="6560820"/>
            <a:ext cx="216575" cy="216575"/>
          </a:xfrm>
          <a:prstGeom prst="roundRect">
            <a:avLst>
              <a:gd fmla="val 8444" name="adj"/>
            </a:avLst>
          </a:prstGeom>
          <a:solidFill>
            <a:srgbClr val="2994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4940379" y="6560820"/>
            <a:ext cx="810697" cy="216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Female</a:t>
            </a:r>
            <a:endParaRPr b="0" i="0" sz="170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8951357" y="2462570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Key Insight</a:t>
            </a:r>
            <a:endParaRPr b="0" i="0" sz="22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8951357" y="3035379"/>
            <a:ext cx="4928235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Male customers generate </a:t>
            </a:r>
            <a:r>
              <a:rPr b="0" i="0" lang="en-US" sz="1700" u="none" cap="none" strike="noStrike">
                <a:solidFill>
                  <a:srgbClr val="384653"/>
                </a:solidFill>
                <a:highlight>
                  <a:srgbClr val="75BAE6"/>
                </a:highlight>
                <a:latin typeface="Montserrat"/>
                <a:ea typeface="Montserrat"/>
                <a:cs typeface="Montserrat"/>
                <a:sym typeface="Montserrat"/>
              </a:rPr>
              <a:t>68% of total revenue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, significantly outpacing female shoppers.</a:t>
            </a:r>
            <a:endParaRPr b="0" i="0" sz="170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8951357" y="4270415"/>
            <a:ext cx="4928235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Strategic opportunity to boost female customer engagement and spending.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>
            <a:off x="758309" y="1487091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Top-Rated Products</a:t>
            </a:r>
            <a:endParaRPr b="0" i="0" sz="44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758309" y="2957989"/>
            <a:ext cx="4226838" cy="1621512"/>
          </a:xfrm>
          <a:prstGeom prst="roundRect">
            <a:avLst>
              <a:gd fmla="val 90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927509"/>
            <a:ext cx="422683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687" y="2633067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2741712" y="2795588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00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1005364" y="34996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Gloves</a:t>
            </a:r>
            <a:endParaRPr b="0" i="0" sz="22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1005364" y="3985736"/>
            <a:ext cx="373272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rating: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3.86</a:t>
            </a:r>
            <a:endParaRPr b="0" i="0" sz="170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5201722" y="2957989"/>
            <a:ext cx="4226838" cy="1621512"/>
          </a:xfrm>
          <a:prstGeom prst="roundRect">
            <a:avLst>
              <a:gd fmla="val 90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722" y="2927509"/>
            <a:ext cx="422683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0100" y="2633067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185124" y="2795588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00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5448776" y="34996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Sandals</a:t>
            </a:r>
            <a:endParaRPr b="0" i="0" sz="220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5448776" y="3985736"/>
            <a:ext cx="373272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rating: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3.84</a:t>
            </a:r>
            <a:endParaRPr b="0" i="0" sz="1700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9645134" y="2957989"/>
            <a:ext cx="4226957" cy="1621512"/>
          </a:xfrm>
          <a:prstGeom prst="roundRect">
            <a:avLst>
              <a:gd fmla="val 90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134" y="2927509"/>
            <a:ext cx="4226957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4" name="Google Shape;13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3631" y="2633067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11628656" y="2795588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00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9892189" y="349960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Boots</a:t>
            </a:r>
            <a:endParaRPr b="0" i="0" sz="22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9892189" y="3985736"/>
            <a:ext cx="373284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rating: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3.82</a:t>
            </a:r>
            <a:endParaRPr b="0" i="0" sz="17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758309" y="5120997"/>
            <a:ext cx="6448544" cy="1621512"/>
          </a:xfrm>
          <a:prstGeom prst="roundRect">
            <a:avLst>
              <a:gd fmla="val 90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9" name="Google Shape;13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5090517"/>
            <a:ext cx="6448544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540" y="4796076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3852565" y="4958596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0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Hat</a:t>
            </a:r>
            <a:endParaRPr b="0" i="0" sz="220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1005364" y="6148745"/>
            <a:ext cx="595443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rating: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3.80</a:t>
            </a:r>
            <a:endParaRPr b="0" i="0" sz="170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7423428" y="5120997"/>
            <a:ext cx="6448663" cy="1621512"/>
          </a:xfrm>
          <a:prstGeom prst="roundRect">
            <a:avLst>
              <a:gd fmla="val 902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3428" y="5090517"/>
            <a:ext cx="6448663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2778" y="4796076"/>
            <a:ext cx="649962" cy="64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10517803" y="4958596"/>
            <a:ext cx="259913" cy="324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0" i="0" sz="20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7670483" y="566261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Skirt</a:t>
            </a:r>
            <a:endParaRPr b="0" i="0" sz="220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7670483" y="6148745"/>
            <a:ext cx="5954554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rating: 3.78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/>
          <p:nvPr/>
        </p:nvSpPr>
        <p:spPr>
          <a:xfrm>
            <a:off x="6244709" y="1640919"/>
            <a:ext cx="7529513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Shipping &amp; Spending Patterns</a:t>
            </a:r>
            <a:endParaRPr b="0" i="0" sz="44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244709" y="289512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Express Shipping</a:t>
            </a:r>
            <a:endParaRPr b="0" i="0" sz="220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6244709" y="3467933"/>
            <a:ext cx="354937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3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8950"/>
              <a:buFont typeface="Barlow"/>
              <a:buNone/>
            </a:pPr>
            <a:r>
              <a:rPr b="1" i="0" lang="en-US" sz="89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$60.48</a:t>
            </a:r>
            <a:endParaRPr b="0" i="0" sz="895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6244709" y="5109924"/>
            <a:ext cx="35493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purchase amount</a:t>
            </a:r>
            <a:endParaRPr b="0" i="0" sz="17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10330339" y="289512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Standard Shipping</a:t>
            </a:r>
            <a:endParaRPr b="0" i="0" sz="22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10330339" y="3467933"/>
            <a:ext cx="354937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139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8950"/>
              <a:buFont typeface="Barlow"/>
              <a:buNone/>
            </a:pPr>
            <a:r>
              <a:rPr b="1" i="0" lang="en-US" sz="89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$58.46</a:t>
            </a:r>
            <a:endParaRPr b="0" i="0" sz="895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10330339" y="5109924"/>
            <a:ext cx="354937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Average purchase amount</a:t>
            </a:r>
            <a:endParaRPr b="0" i="0" sz="17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6244709" y="5895261"/>
            <a:ext cx="76273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Express shipping customers spend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3.5% more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per transaction—target this segment for premium offerings.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740450" y="582454"/>
            <a:ext cx="5567601" cy="69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350"/>
              <a:buFont typeface="Barlow"/>
              <a:buNone/>
            </a:pPr>
            <a:r>
              <a:rPr b="1" i="0" lang="en-US" sz="43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Subscription Analysis</a:t>
            </a:r>
            <a:endParaRPr b="0" i="0" sz="4350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740450" y="1595676"/>
            <a:ext cx="7663101" cy="2182297"/>
          </a:xfrm>
          <a:prstGeom prst="roundRect">
            <a:avLst>
              <a:gd fmla="val 14542" name="adj"/>
            </a:avLst>
          </a:prstGeom>
          <a:solidFill>
            <a:srgbClr val="75BAE6"/>
          </a:solidFill>
          <a:ln cap="flat" cmpd="sng" w="9525">
            <a:solidFill>
              <a:srgbClr val="5BA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959525" y="1814751"/>
            <a:ext cx="2783800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Subscribers</a:t>
            </a:r>
            <a:endParaRPr b="0" i="0" sz="215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959525" y="2289572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ontserrat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1,053 customers</a:t>
            </a:r>
            <a:endParaRPr b="0" i="0" sz="165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959525" y="2754987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Avg spend: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$59.49</a:t>
            </a:r>
            <a:endParaRPr b="0" i="0" sz="165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959525" y="3220403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revenue: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$62,645</a:t>
            </a:r>
            <a:endParaRPr b="0" i="0" sz="165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40450" y="3989427"/>
            <a:ext cx="7663101" cy="2182297"/>
          </a:xfrm>
          <a:prstGeom prst="roundRect">
            <a:avLst>
              <a:gd fmla="val 14542" name="adj"/>
            </a:avLst>
          </a:prstGeom>
          <a:solidFill>
            <a:srgbClr val="2589C9"/>
          </a:solidFill>
          <a:ln cap="flat" cmpd="sng" w="9525">
            <a:solidFill>
              <a:srgbClr val="3EA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959525" y="4208502"/>
            <a:ext cx="2783800" cy="347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Barlow"/>
              <a:buNone/>
            </a:pPr>
            <a:r>
              <a:rPr b="1" i="0" lang="en-US" sz="215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Non-Subscribers</a:t>
            </a:r>
            <a:endParaRPr b="0" i="0" sz="215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959525" y="4683323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b="1" i="0" lang="en-US" sz="1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2,847 customers</a:t>
            </a:r>
            <a:endParaRPr b="0" i="0" sz="165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959525" y="5148739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Avg spend: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$59.87</a:t>
            </a:r>
            <a:endParaRPr b="0" i="0" sz="1650" u="none" cap="none" strike="noStrike"/>
          </a:p>
        </p:txBody>
      </p:sp>
      <p:sp>
        <p:nvSpPr>
          <p:cNvPr id="180" name="Google Shape;180;p19"/>
          <p:cNvSpPr/>
          <p:nvPr/>
        </p:nvSpPr>
        <p:spPr>
          <a:xfrm>
            <a:off x="959525" y="5614154"/>
            <a:ext cx="7224951" cy="338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revenue: </a:t>
            </a:r>
            <a:r>
              <a:rPr b="1" i="0" lang="en-US" sz="16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$170,436</a:t>
            </a:r>
            <a:endParaRPr b="0" i="0" sz="1650" u="none" cap="none" strike="noStrike"/>
          </a:p>
        </p:txBody>
      </p:sp>
      <p:sp>
        <p:nvSpPr>
          <p:cNvPr id="181" name="Google Shape;181;p19"/>
          <p:cNvSpPr/>
          <p:nvPr/>
        </p:nvSpPr>
        <p:spPr>
          <a:xfrm>
            <a:off x="740450" y="6409730"/>
            <a:ext cx="7663101" cy="1237417"/>
          </a:xfrm>
          <a:prstGeom prst="roundRect">
            <a:avLst>
              <a:gd fmla="val 25646" name="adj"/>
            </a:avLst>
          </a:prstGeom>
          <a:solidFill>
            <a:srgbClr val="BED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905" y="6732865"/>
            <a:ext cx="264438" cy="21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1427798" y="6674048"/>
            <a:ext cx="6764298" cy="6769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Montserrat"/>
              <a:buNone/>
            </a:pPr>
            <a:r>
              <a:rPr b="0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Subscribers represent only </a:t>
            </a:r>
            <a:r>
              <a:rPr b="1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27% of customers</a:t>
            </a:r>
            <a:r>
              <a:rPr b="0" i="0" lang="en-US" sz="16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but maintain comparable spending levels—huge growth opportunity!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/>
          <p:nvPr/>
        </p:nvSpPr>
        <p:spPr>
          <a:xfrm>
            <a:off x="478393" y="375880"/>
            <a:ext cx="3884533" cy="44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2800"/>
              <a:buFont typeface="Barlow"/>
              <a:buNone/>
            </a:pPr>
            <a:r>
              <a:rPr b="1" i="0" lang="en-US" sz="28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Customer Segmentation</a:t>
            </a:r>
            <a:endParaRPr b="0" i="0" sz="2800" u="none" cap="none" strike="noStrike"/>
          </a:p>
        </p:txBody>
      </p:sp>
      <p:pic>
        <p:nvPicPr>
          <p:cNvPr descr="preencoded.png"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93" y="1098828"/>
            <a:ext cx="13673614" cy="765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478393" y="9046369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Loyal (80%)</a:t>
            </a:r>
            <a:endParaRPr b="0" i="0" sz="1400" u="none" cap="none" strike="noStrike"/>
          </a:p>
        </p:txBody>
      </p:sp>
      <p:sp>
        <p:nvSpPr>
          <p:cNvPr id="192" name="Google Shape;192;p20"/>
          <p:cNvSpPr/>
          <p:nvPr/>
        </p:nvSpPr>
        <p:spPr>
          <a:xfrm>
            <a:off x="478393" y="9407843"/>
            <a:ext cx="4288869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Strong retention base</a:t>
            </a:r>
            <a:endParaRPr b="0" i="0" sz="1050" u="none" cap="none" strike="noStrike"/>
          </a:p>
        </p:txBody>
      </p:sp>
      <p:sp>
        <p:nvSpPr>
          <p:cNvPr id="193" name="Google Shape;193;p20"/>
          <p:cNvSpPr/>
          <p:nvPr/>
        </p:nvSpPr>
        <p:spPr>
          <a:xfrm>
            <a:off x="5108258" y="9046369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Returning (18%)</a:t>
            </a:r>
            <a:endParaRPr b="0" i="0" sz="140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5108258" y="9407843"/>
            <a:ext cx="4288869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Conversion opportunity</a:t>
            </a:r>
            <a:endParaRPr b="0" i="0" sz="10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9738122" y="9046369"/>
            <a:ext cx="1798677" cy="224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400"/>
              <a:buFont typeface="Barlow"/>
              <a:buNone/>
            </a:pPr>
            <a:r>
              <a:rPr b="1" i="0" lang="en-US" sz="14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New (2%)</a:t>
            </a:r>
            <a:endParaRPr b="0" i="0" sz="1400" u="none" cap="none" strike="noStrike"/>
          </a:p>
        </p:txBody>
      </p:sp>
      <p:sp>
        <p:nvSpPr>
          <p:cNvPr id="196" name="Google Shape;196;p20"/>
          <p:cNvSpPr/>
          <p:nvPr/>
        </p:nvSpPr>
        <p:spPr>
          <a:xfrm>
            <a:off x="9738122" y="9407843"/>
            <a:ext cx="4428887" cy="218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050"/>
              <a:buFont typeface="Montserrat"/>
              <a:buNone/>
            </a:pPr>
            <a:r>
              <a:rPr b="0" i="0" lang="en-US" sz="10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Acquisition focus needed</a:t>
            </a:r>
            <a:endParaRPr b="0" i="0" sz="10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758309" y="1547455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Revenue by Age Group</a:t>
            </a:r>
            <a:endParaRPr b="0" i="0" sz="4450" u="none" cap="none" strike="noStrike"/>
          </a:p>
        </p:txBody>
      </p:sp>
      <p:sp>
        <p:nvSpPr>
          <p:cNvPr id="203" name="Google Shape;203;p21"/>
          <p:cNvSpPr/>
          <p:nvPr/>
        </p:nvSpPr>
        <p:spPr>
          <a:xfrm>
            <a:off x="758309" y="2801660"/>
            <a:ext cx="5749766" cy="270748"/>
          </a:xfrm>
          <a:prstGeom prst="roundRect">
            <a:avLst>
              <a:gd fmla="val 12003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801660"/>
            <a:ext cx="1552337" cy="2707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/>
          <p:nvPr/>
        </p:nvSpPr>
        <p:spPr>
          <a:xfrm>
            <a:off x="6670477" y="2801660"/>
            <a:ext cx="509349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27%</a:t>
            </a:r>
            <a:endParaRPr b="0" i="0" sz="2100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758309" y="334303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Young Adult</a:t>
            </a:r>
            <a:endParaRPr b="0" i="0" sz="220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758309" y="3829169"/>
            <a:ext cx="642151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$62,143 total revenue</a:t>
            </a:r>
            <a:endParaRPr b="0" i="0" sz="1700" u="none" cap="none" strike="noStrike"/>
          </a:p>
        </p:txBody>
      </p:sp>
      <p:sp>
        <p:nvSpPr>
          <p:cNvPr id="208" name="Google Shape;208;p21"/>
          <p:cNvSpPr/>
          <p:nvPr/>
        </p:nvSpPr>
        <p:spPr>
          <a:xfrm>
            <a:off x="7450574" y="2801660"/>
            <a:ext cx="5738098" cy="270748"/>
          </a:xfrm>
          <a:prstGeom prst="roundRect">
            <a:avLst>
              <a:gd fmla="val 12003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9" name="Google Shape;2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0574" y="2801660"/>
            <a:ext cx="1434465" cy="270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13351073" y="2801660"/>
            <a:ext cx="521018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25%</a:t>
            </a:r>
            <a:endParaRPr b="0" i="0" sz="2100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7450574" y="334303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Middle-aged</a:t>
            </a:r>
            <a:endParaRPr b="0" i="0" sz="2200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7450574" y="3829169"/>
            <a:ext cx="642151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$59,197 total revenue</a:t>
            </a:r>
            <a:endParaRPr b="0" i="0" sz="1700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758309" y="4717375"/>
            <a:ext cx="5720239" cy="270748"/>
          </a:xfrm>
          <a:prstGeom prst="roundRect">
            <a:avLst>
              <a:gd fmla="val 12003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4" name="Google Shape;21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8309" y="4717375"/>
            <a:ext cx="1372791" cy="2707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/>
          <p:nvPr/>
        </p:nvSpPr>
        <p:spPr>
          <a:xfrm>
            <a:off x="6640949" y="4717375"/>
            <a:ext cx="538877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24%</a:t>
            </a:r>
            <a:endParaRPr b="0" i="0" sz="2100" u="none" cap="none" strike="noStrike"/>
          </a:p>
        </p:txBody>
      </p:sp>
      <p:sp>
        <p:nvSpPr>
          <p:cNvPr id="216" name="Google Shape;216;p21"/>
          <p:cNvSpPr/>
          <p:nvPr/>
        </p:nvSpPr>
        <p:spPr>
          <a:xfrm>
            <a:off x="758309" y="525875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Adult</a:t>
            </a:r>
            <a:endParaRPr b="0" i="0" sz="2200" u="none" cap="none" strike="noStrike"/>
          </a:p>
        </p:txBody>
      </p:sp>
      <p:sp>
        <p:nvSpPr>
          <p:cNvPr id="217" name="Google Shape;217;p21"/>
          <p:cNvSpPr/>
          <p:nvPr/>
        </p:nvSpPr>
        <p:spPr>
          <a:xfrm>
            <a:off x="758309" y="5744885"/>
            <a:ext cx="642151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$55,978 total revenue</a:t>
            </a:r>
            <a:endParaRPr b="0" i="0" sz="1700" u="none" cap="none" strike="noStrike"/>
          </a:p>
        </p:txBody>
      </p:sp>
      <p:sp>
        <p:nvSpPr>
          <p:cNvPr id="218" name="Google Shape;218;p21"/>
          <p:cNvSpPr/>
          <p:nvPr/>
        </p:nvSpPr>
        <p:spPr>
          <a:xfrm>
            <a:off x="7450574" y="4717375"/>
            <a:ext cx="5720239" cy="270748"/>
          </a:xfrm>
          <a:prstGeom prst="roundRect">
            <a:avLst>
              <a:gd fmla="val 120035" name="adj"/>
            </a:avLst>
          </a:prstGeom>
          <a:solidFill>
            <a:srgbClr val="D4E9F7"/>
          </a:solidFill>
          <a:ln cap="flat" cmpd="sng" w="9525">
            <a:solidFill>
              <a:srgbClr val="BAC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9" name="Google Shape;2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0574" y="4717375"/>
            <a:ext cx="1372791" cy="270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/>
          <p:nvPr/>
        </p:nvSpPr>
        <p:spPr>
          <a:xfrm>
            <a:off x="13333214" y="4717375"/>
            <a:ext cx="538877" cy="270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100"/>
              <a:buFont typeface="Barlow"/>
              <a:buNone/>
            </a:pPr>
            <a:r>
              <a:rPr b="1" i="0" lang="en-US" sz="21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24%</a:t>
            </a:r>
            <a:endParaRPr b="0" i="0" sz="2100" u="none" cap="none" strike="noStrike"/>
          </a:p>
        </p:txBody>
      </p:sp>
      <p:sp>
        <p:nvSpPr>
          <p:cNvPr id="221" name="Google Shape;221;p21"/>
          <p:cNvSpPr/>
          <p:nvPr/>
        </p:nvSpPr>
        <p:spPr>
          <a:xfrm>
            <a:off x="7450574" y="525875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Senior</a:t>
            </a:r>
            <a:endParaRPr b="0" i="0" sz="2200" u="none" cap="none" strike="noStrike"/>
          </a:p>
        </p:txBody>
      </p:sp>
      <p:sp>
        <p:nvSpPr>
          <p:cNvPr id="222" name="Google Shape;222;p21"/>
          <p:cNvSpPr/>
          <p:nvPr/>
        </p:nvSpPr>
        <p:spPr>
          <a:xfrm>
            <a:off x="7450574" y="5744885"/>
            <a:ext cx="6421517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$55,763 total revenue</a:t>
            </a:r>
            <a:endParaRPr b="0" i="0" sz="1700" u="none" cap="none" strike="noStrike"/>
          </a:p>
        </p:txBody>
      </p:sp>
      <p:sp>
        <p:nvSpPr>
          <p:cNvPr id="223" name="Google Shape;223;p21"/>
          <p:cNvSpPr/>
          <p:nvPr/>
        </p:nvSpPr>
        <p:spPr>
          <a:xfrm>
            <a:off x="758309" y="6335316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Revenue distribution is </a:t>
            </a: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remarkably balanced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across age groups—multi-generational appeal confirmed.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